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3"/>
  </p:sldMasterIdLst>
  <p:sldIdLst>
    <p:sldId id="256" r:id="rId4"/>
    <p:sldId id="257" r:id="rId5"/>
    <p:sldId id="258" r:id="rId6"/>
    <p:sldId id="298" r:id="rId7"/>
    <p:sldId id="273" r:id="rId8"/>
    <p:sldId id="266" r:id="rId9"/>
    <p:sldId id="287" r:id="rId10"/>
    <p:sldId id="267" r:id="rId11"/>
    <p:sldId id="288" r:id="rId12"/>
    <p:sldId id="265" r:id="rId13"/>
    <p:sldId id="263" r:id="rId14"/>
    <p:sldId id="289" r:id="rId15"/>
    <p:sldId id="264" r:id="rId16"/>
    <p:sldId id="283" r:id="rId17"/>
    <p:sldId id="290" r:id="rId18"/>
    <p:sldId id="285" r:id="rId19"/>
    <p:sldId id="291" r:id="rId20"/>
    <p:sldId id="286" r:id="rId21"/>
    <p:sldId id="282" r:id="rId22"/>
    <p:sldId id="268" r:id="rId23"/>
    <p:sldId id="269" r:id="rId24"/>
    <p:sldId id="270" r:id="rId25"/>
    <p:sldId id="292" r:id="rId26"/>
    <p:sldId id="293" r:id="rId27"/>
    <p:sldId id="271" r:id="rId28"/>
    <p:sldId id="272" r:id="rId29"/>
    <p:sldId id="294" r:id="rId30"/>
    <p:sldId id="296" r:id="rId31"/>
    <p:sldId id="275" r:id="rId32"/>
    <p:sldId id="276" r:id="rId33"/>
    <p:sldId id="277" r:id="rId34"/>
    <p:sldId id="278" r:id="rId35"/>
    <p:sldId id="297" r:id="rId36"/>
    <p:sldId id="279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CED90-3E95-42A1-A428-DD1479DAF8F6}" v="1" dt="2022-06-13T06:59:51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90" autoAdjust="0"/>
  </p:normalViewPr>
  <p:slideViewPr>
    <p:cSldViewPr snapToGrid="0">
      <p:cViewPr varScale="1">
        <p:scale>
          <a:sx n="81" d="100"/>
          <a:sy n="81" d="100"/>
        </p:scale>
        <p:origin x="98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i Praveen Kumar[DXC]" userId="S::dxcab1212@manipalprolearn.co::d7e0dcdb-4bbd-42b0-9733-681e4be17ef6" providerId="AD" clId="Web-{6BECED90-3E95-42A1-A428-DD1479DAF8F6}"/>
    <pc:docChg chg="modSld">
      <pc:chgData name="Bandi Praveen Kumar[DXC]" userId="S::dxcab1212@manipalprolearn.co::d7e0dcdb-4bbd-42b0-9733-681e4be17ef6" providerId="AD" clId="Web-{6BECED90-3E95-42A1-A428-DD1479DAF8F6}" dt="2022-06-13T06:59:51.904" v="0"/>
      <pc:docMkLst>
        <pc:docMk/>
      </pc:docMkLst>
      <pc:sldChg chg="addSp">
        <pc:chgData name="Bandi Praveen Kumar[DXC]" userId="S::dxcab1212@manipalprolearn.co::d7e0dcdb-4bbd-42b0-9733-681e4be17ef6" providerId="AD" clId="Web-{6BECED90-3E95-42A1-A428-DD1479DAF8F6}" dt="2022-06-13T06:59:51.904" v="0"/>
        <pc:sldMkLst>
          <pc:docMk/>
          <pc:sldMk cId="1662073396" sldId="256"/>
        </pc:sldMkLst>
        <pc:spChg chg="add">
          <ac:chgData name="Bandi Praveen Kumar[DXC]" userId="S::dxcab1212@manipalprolearn.co::d7e0dcdb-4bbd-42b0-9733-681e4be17ef6" providerId="AD" clId="Web-{6BECED90-3E95-42A1-A428-DD1479DAF8F6}" dt="2022-06-13T06:59:51.904" v="0"/>
          <ac:spMkLst>
            <pc:docMk/>
            <pc:sldMk cId="1662073396" sldId="256"/>
            <ac:spMk id="3" creationId="{767B5608-8B82-A812-190C-2B27C9815C2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2E8E1-89A2-450C-AB25-0DE2F9CA7DC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E59C58-1F4A-40D1-99C9-3F1ADF6F6A7D}">
      <dgm:prSet custT="1"/>
      <dgm:spPr/>
      <dgm:t>
        <a:bodyPr/>
        <a:lstStyle/>
        <a:p>
          <a:r>
            <a:rPr lang="en-US" sz="2800" dirty="0">
              <a:solidFill>
                <a:schemeClr val="accent4"/>
              </a:solidFill>
            </a:rPr>
            <a:t>Name</a:t>
          </a:r>
          <a:r>
            <a:rPr lang="en-US" sz="2500" dirty="0">
              <a:solidFill>
                <a:schemeClr val="accent4"/>
              </a:solidFill>
            </a:rPr>
            <a:t>: </a:t>
          </a:r>
          <a:r>
            <a:rPr lang="en-US" sz="2800" b="1" dirty="0">
              <a:solidFill>
                <a:schemeClr val="accent4"/>
              </a:solidFill>
            </a:rPr>
            <a:t>Ashok Kumar</a:t>
          </a:r>
          <a:endParaRPr lang="en-IN" sz="2800" b="1" dirty="0">
            <a:solidFill>
              <a:schemeClr val="accent4"/>
            </a:solidFill>
          </a:endParaRPr>
        </a:p>
      </dgm:t>
    </dgm:pt>
    <dgm:pt modelId="{F602C384-DB28-40BB-A119-0DCF290A4C41}" type="parTrans" cxnId="{F9746E8F-E3B7-49B8-86B6-9B02FBBD1AB4}">
      <dgm:prSet/>
      <dgm:spPr/>
      <dgm:t>
        <a:bodyPr/>
        <a:lstStyle/>
        <a:p>
          <a:endParaRPr lang="en-IN"/>
        </a:p>
      </dgm:t>
    </dgm:pt>
    <dgm:pt modelId="{EBB69B62-235E-4473-8992-FD259165BF8F}" type="sibTrans" cxnId="{F9746E8F-E3B7-49B8-86B6-9B02FBBD1AB4}">
      <dgm:prSet/>
      <dgm:spPr/>
      <dgm:t>
        <a:bodyPr/>
        <a:lstStyle/>
        <a:p>
          <a:endParaRPr lang="en-IN"/>
        </a:p>
      </dgm:t>
    </dgm:pt>
    <dgm:pt modelId="{97D6D352-D00E-49C4-B633-87952C8983B1}">
      <dgm:prSet custT="1"/>
      <dgm:spPr/>
      <dgm:t>
        <a:bodyPr/>
        <a:lstStyle/>
        <a:p>
          <a:r>
            <a:rPr lang="en-US" sz="2200" dirty="0"/>
            <a:t>Batch: </a:t>
          </a:r>
          <a:r>
            <a:rPr lang="en-IN" sz="2200" b="0" i="0" baseline="0" dirty="0"/>
            <a:t>DXC-262-Analytics-B12-Azure</a:t>
          </a:r>
          <a:endParaRPr lang="en-IN" sz="2200" dirty="0"/>
        </a:p>
      </dgm:t>
    </dgm:pt>
    <dgm:pt modelId="{E553B871-C15D-42E0-9EAD-A0F662170269}" type="parTrans" cxnId="{210148D9-F9ED-4D88-9632-BB69059736AC}">
      <dgm:prSet/>
      <dgm:spPr/>
      <dgm:t>
        <a:bodyPr/>
        <a:lstStyle/>
        <a:p>
          <a:endParaRPr lang="en-IN"/>
        </a:p>
      </dgm:t>
    </dgm:pt>
    <dgm:pt modelId="{3AF0F917-44E1-4EBA-BCFE-4D3270B0EA47}" type="sibTrans" cxnId="{210148D9-F9ED-4D88-9632-BB69059736AC}">
      <dgm:prSet/>
      <dgm:spPr/>
      <dgm:t>
        <a:bodyPr/>
        <a:lstStyle/>
        <a:p>
          <a:endParaRPr lang="en-IN"/>
        </a:p>
      </dgm:t>
    </dgm:pt>
    <dgm:pt modelId="{55BF1F8C-AE21-4FEF-8E53-6534AF587025}">
      <dgm:prSet custT="1"/>
      <dgm:spPr/>
      <dgm:t>
        <a:bodyPr/>
        <a:lstStyle/>
        <a:p>
          <a:r>
            <a:rPr lang="en-US" sz="2200" dirty="0"/>
            <a:t>Roll No.: </a:t>
          </a:r>
          <a:r>
            <a:rPr lang="en-IN" sz="2200" b="0" i="0" baseline="0" dirty="0"/>
            <a:t>DXC262AB12033</a:t>
          </a:r>
          <a:endParaRPr lang="en-IN" sz="2200" dirty="0"/>
        </a:p>
      </dgm:t>
    </dgm:pt>
    <dgm:pt modelId="{73215801-CE43-4629-9C5E-744F65DA16B8}" type="parTrans" cxnId="{E51A4F32-B120-49E1-B68D-85AC7A60F73D}">
      <dgm:prSet/>
      <dgm:spPr/>
      <dgm:t>
        <a:bodyPr/>
        <a:lstStyle/>
        <a:p>
          <a:endParaRPr lang="en-IN"/>
        </a:p>
      </dgm:t>
    </dgm:pt>
    <dgm:pt modelId="{7B511691-BE7C-4357-B9D3-4F2081270D6A}" type="sibTrans" cxnId="{E51A4F32-B120-49E1-B68D-85AC7A60F73D}">
      <dgm:prSet/>
      <dgm:spPr/>
      <dgm:t>
        <a:bodyPr/>
        <a:lstStyle/>
        <a:p>
          <a:endParaRPr lang="en-IN"/>
        </a:p>
      </dgm:t>
    </dgm:pt>
    <dgm:pt modelId="{B01B9452-570F-4130-8AAB-6616BA84CACA}">
      <dgm:prSet custT="1"/>
      <dgm:spPr/>
      <dgm:t>
        <a:bodyPr/>
        <a:lstStyle/>
        <a:p>
          <a:r>
            <a:rPr lang="en-US" sz="2200" dirty="0"/>
            <a:t>TRAINER NAME: MR. AJAY KUMAR</a:t>
          </a:r>
          <a:endParaRPr lang="en-IN" sz="2200" dirty="0"/>
        </a:p>
      </dgm:t>
    </dgm:pt>
    <dgm:pt modelId="{44E6D98B-AEAC-48D1-88A9-F85E4EC16C28}" type="parTrans" cxnId="{3BF6A6EF-AA4A-48CE-A5AC-196D9DFBD326}">
      <dgm:prSet/>
      <dgm:spPr/>
      <dgm:t>
        <a:bodyPr/>
        <a:lstStyle/>
        <a:p>
          <a:endParaRPr lang="en-IN"/>
        </a:p>
      </dgm:t>
    </dgm:pt>
    <dgm:pt modelId="{C8474E7F-DF83-41B2-A755-4E24DCEE27D3}" type="sibTrans" cxnId="{3BF6A6EF-AA4A-48CE-A5AC-196D9DFBD326}">
      <dgm:prSet/>
      <dgm:spPr/>
      <dgm:t>
        <a:bodyPr/>
        <a:lstStyle/>
        <a:p>
          <a:endParaRPr lang="en-IN"/>
        </a:p>
      </dgm:t>
    </dgm:pt>
    <dgm:pt modelId="{EB42DA14-1DEA-45CE-BA29-D775DF0AB41D}">
      <dgm:prSet custT="1"/>
      <dgm:spPr/>
      <dgm:t>
        <a:bodyPr/>
        <a:lstStyle/>
        <a:p>
          <a:r>
            <a:rPr lang="en-US" sz="2600" b="0" i="0" baseline="0" dirty="0"/>
            <a:t>Project 1: </a:t>
          </a:r>
          <a:r>
            <a:rPr lang="en-US" sz="2600" b="1" i="0" baseline="0" dirty="0"/>
            <a:t>Smart vehicles</a:t>
          </a:r>
          <a:endParaRPr lang="en-IN" sz="2600" b="1" dirty="0"/>
        </a:p>
      </dgm:t>
    </dgm:pt>
    <dgm:pt modelId="{75E85D13-9F53-45BF-AE7C-2571AF6A847E}" type="parTrans" cxnId="{FD67160D-95F3-48BB-BA08-861901F6577A}">
      <dgm:prSet/>
      <dgm:spPr/>
      <dgm:t>
        <a:bodyPr/>
        <a:lstStyle/>
        <a:p>
          <a:endParaRPr lang="en-IN"/>
        </a:p>
      </dgm:t>
    </dgm:pt>
    <dgm:pt modelId="{D3D144A3-FDBD-42EC-9524-8842C9E3CEDC}" type="sibTrans" cxnId="{FD67160D-95F3-48BB-BA08-861901F6577A}">
      <dgm:prSet/>
      <dgm:spPr/>
      <dgm:t>
        <a:bodyPr/>
        <a:lstStyle/>
        <a:p>
          <a:endParaRPr lang="en-IN"/>
        </a:p>
      </dgm:t>
    </dgm:pt>
    <dgm:pt modelId="{A2EDAE06-4080-4C24-A989-EE604A7AB950}">
      <dgm:prSet custT="1"/>
      <dgm:spPr/>
      <dgm:t>
        <a:bodyPr/>
        <a:lstStyle/>
        <a:p>
          <a:r>
            <a:rPr lang="en-US" sz="2600" dirty="0"/>
            <a:t>Project 2: </a:t>
          </a:r>
          <a:r>
            <a:rPr lang="en-US" sz="2600" b="1" dirty="0"/>
            <a:t>AP Morgan Data Platform</a:t>
          </a:r>
          <a:r>
            <a:rPr lang="en-US" sz="2600" dirty="0"/>
            <a:t> </a:t>
          </a:r>
          <a:endParaRPr lang="en-IN" sz="2600" dirty="0"/>
        </a:p>
      </dgm:t>
    </dgm:pt>
    <dgm:pt modelId="{E3EE5C24-F69E-4122-8B4E-F1E1D88FEAB2}" type="parTrans" cxnId="{663CCF78-7CE7-4A43-BCD5-D943480F023A}">
      <dgm:prSet/>
      <dgm:spPr/>
      <dgm:t>
        <a:bodyPr/>
        <a:lstStyle/>
        <a:p>
          <a:endParaRPr lang="en-IN"/>
        </a:p>
      </dgm:t>
    </dgm:pt>
    <dgm:pt modelId="{58CCEDD6-9F1A-44CD-AA2C-A7AD7CC90F63}" type="sibTrans" cxnId="{663CCF78-7CE7-4A43-BCD5-D943480F023A}">
      <dgm:prSet/>
      <dgm:spPr/>
      <dgm:t>
        <a:bodyPr/>
        <a:lstStyle/>
        <a:p>
          <a:endParaRPr lang="en-IN"/>
        </a:p>
      </dgm:t>
    </dgm:pt>
    <dgm:pt modelId="{3FCAA1D1-61B0-4A50-8C7A-5CBCE9E12EBC}" type="pres">
      <dgm:prSet presAssocID="{7F62E8E1-89A2-450C-AB25-0DE2F9CA7DC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CFE6319-1B20-42B1-8BF3-55170F36148E}" type="pres">
      <dgm:prSet presAssocID="{27E59C58-1F4A-40D1-99C9-3F1ADF6F6A7D}" presName="horFlow" presStyleCnt="0"/>
      <dgm:spPr/>
    </dgm:pt>
    <dgm:pt modelId="{43CAE4D3-7733-469F-9544-15F481ABF058}" type="pres">
      <dgm:prSet presAssocID="{27E59C58-1F4A-40D1-99C9-3F1ADF6F6A7D}" presName="bigChev" presStyleLbl="node1" presStyleIdx="0" presStyleCnt="6" custScaleX="193118" custLinFactNeighborX="-4778" custLinFactNeighborY="52116"/>
      <dgm:spPr/>
    </dgm:pt>
    <dgm:pt modelId="{70A8DE22-BB2E-4CFA-8FD2-BA4964015CFC}" type="pres">
      <dgm:prSet presAssocID="{27E59C58-1F4A-40D1-99C9-3F1ADF6F6A7D}" presName="vSp" presStyleCnt="0"/>
      <dgm:spPr/>
    </dgm:pt>
    <dgm:pt modelId="{BD76B4B8-3279-4F58-A05C-A977C1C66387}" type="pres">
      <dgm:prSet presAssocID="{97D6D352-D00E-49C4-B633-87952C8983B1}" presName="horFlow" presStyleCnt="0"/>
      <dgm:spPr/>
    </dgm:pt>
    <dgm:pt modelId="{F5FAB803-186D-40D2-81EB-A5309AB609A3}" type="pres">
      <dgm:prSet presAssocID="{97D6D352-D00E-49C4-B633-87952C8983B1}" presName="bigChev" presStyleLbl="node1" presStyleIdx="1" presStyleCnt="6" custScaleX="182871" custLinFactX="-7271" custLinFactNeighborX="-100000" custLinFactNeighborY="65145"/>
      <dgm:spPr/>
    </dgm:pt>
    <dgm:pt modelId="{031DE619-4FEA-4BE2-BAC4-20F6E4791A2B}" type="pres">
      <dgm:prSet presAssocID="{97D6D352-D00E-49C4-B633-87952C8983B1}" presName="vSp" presStyleCnt="0"/>
      <dgm:spPr/>
    </dgm:pt>
    <dgm:pt modelId="{35B7CFA4-E043-4403-BE01-790DE741F9C3}" type="pres">
      <dgm:prSet presAssocID="{55BF1F8C-AE21-4FEF-8E53-6534AF587025}" presName="horFlow" presStyleCnt="0"/>
      <dgm:spPr/>
    </dgm:pt>
    <dgm:pt modelId="{DD2298D5-86A8-418A-8E0F-F91A36A7E180}" type="pres">
      <dgm:prSet presAssocID="{55BF1F8C-AE21-4FEF-8E53-6534AF587025}" presName="bigChev" presStyleLbl="node1" presStyleIdx="2" presStyleCnt="6" custScaleX="199200" custLinFactX="3798" custLinFactNeighborX="100000" custLinFactNeighborY="-48859"/>
      <dgm:spPr/>
    </dgm:pt>
    <dgm:pt modelId="{4B70F532-BFA7-4151-BAED-9D70551A1FDA}" type="pres">
      <dgm:prSet presAssocID="{55BF1F8C-AE21-4FEF-8E53-6534AF587025}" presName="vSp" presStyleCnt="0"/>
      <dgm:spPr/>
    </dgm:pt>
    <dgm:pt modelId="{0521824F-6EE3-4A60-8454-565C23BF4352}" type="pres">
      <dgm:prSet presAssocID="{B01B9452-570F-4130-8AAB-6616BA84CACA}" presName="horFlow" presStyleCnt="0"/>
      <dgm:spPr/>
    </dgm:pt>
    <dgm:pt modelId="{DFB8E95C-F820-44AA-B350-91FF259FFA39}" type="pres">
      <dgm:prSet presAssocID="{B01B9452-570F-4130-8AAB-6616BA84CACA}" presName="bigChev" presStyleLbl="node1" presStyleIdx="3" presStyleCnt="6" custScaleX="239444" custLinFactNeighborX="-18240" custLinFactNeighborY="-31487"/>
      <dgm:spPr/>
    </dgm:pt>
    <dgm:pt modelId="{3FC1C28E-47D0-4883-A88D-16F02BCF52EF}" type="pres">
      <dgm:prSet presAssocID="{B01B9452-570F-4130-8AAB-6616BA84CACA}" presName="vSp" presStyleCnt="0"/>
      <dgm:spPr/>
    </dgm:pt>
    <dgm:pt modelId="{BCB7CFA4-C27D-42C4-AB61-C756B5FA0E49}" type="pres">
      <dgm:prSet presAssocID="{EB42DA14-1DEA-45CE-BA29-D775DF0AB41D}" presName="horFlow" presStyleCnt="0"/>
      <dgm:spPr/>
    </dgm:pt>
    <dgm:pt modelId="{0F5577A9-22A7-43DB-9951-ABE8F1FC9D91}" type="pres">
      <dgm:prSet presAssocID="{EB42DA14-1DEA-45CE-BA29-D775DF0AB41D}" presName="bigChev" presStyleLbl="node1" presStyleIdx="4" presStyleCnt="6" custScaleX="205745" custLinFactX="-9042" custLinFactNeighborX="-100000" custLinFactNeighborY="3258"/>
      <dgm:spPr/>
    </dgm:pt>
    <dgm:pt modelId="{A68798DF-83CE-4CDA-9ECD-CF304649AB07}" type="pres">
      <dgm:prSet presAssocID="{EB42DA14-1DEA-45CE-BA29-D775DF0AB41D}" presName="vSp" presStyleCnt="0"/>
      <dgm:spPr/>
    </dgm:pt>
    <dgm:pt modelId="{55EBE647-D7D7-4A61-B98C-320150E1DD45}" type="pres">
      <dgm:prSet presAssocID="{A2EDAE06-4080-4C24-A989-EE604A7AB950}" presName="horFlow" presStyleCnt="0"/>
      <dgm:spPr/>
    </dgm:pt>
    <dgm:pt modelId="{E53A3D8A-8597-41DB-8630-B72C7B86CAE9}" type="pres">
      <dgm:prSet presAssocID="{A2EDAE06-4080-4C24-A989-EE604A7AB950}" presName="bigChev" presStyleLbl="node1" presStyleIdx="5" presStyleCnt="6" custScaleX="191848" custLinFactX="15598" custLinFactY="-15090" custLinFactNeighborX="100000" custLinFactNeighborY="-100000"/>
      <dgm:spPr/>
    </dgm:pt>
  </dgm:ptLst>
  <dgm:cxnLst>
    <dgm:cxn modelId="{FD67160D-95F3-48BB-BA08-861901F6577A}" srcId="{7F62E8E1-89A2-450C-AB25-0DE2F9CA7DCF}" destId="{EB42DA14-1DEA-45CE-BA29-D775DF0AB41D}" srcOrd="4" destOrd="0" parTransId="{75E85D13-9F53-45BF-AE7C-2571AF6A847E}" sibTransId="{D3D144A3-FDBD-42EC-9524-8842C9E3CEDC}"/>
    <dgm:cxn modelId="{4E192F1A-CE00-4F08-BA44-773120E9C31E}" type="presOf" srcId="{97D6D352-D00E-49C4-B633-87952C8983B1}" destId="{F5FAB803-186D-40D2-81EB-A5309AB609A3}" srcOrd="0" destOrd="0" presId="urn:microsoft.com/office/officeart/2005/8/layout/lProcess3"/>
    <dgm:cxn modelId="{E51A4F32-B120-49E1-B68D-85AC7A60F73D}" srcId="{7F62E8E1-89A2-450C-AB25-0DE2F9CA7DCF}" destId="{55BF1F8C-AE21-4FEF-8E53-6534AF587025}" srcOrd="2" destOrd="0" parTransId="{73215801-CE43-4629-9C5E-744F65DA16B8}" sibTransId="{7B511691-BE7C-4357-B9D3-4F2081270D6A}"/>
    <dgm:cxn modelId="{2CFBFD4C-413E-4CED-B6EB-96E069F81781}" type="presOf" srcId="{A2EDAE06-4080-4C24-A989-EE604A7AB950}" destId="{E53A3D8A-8597-41DB-8630-B72C7B86CAE9}" srcOrd="0" destOrd="0" presId="urn:microsoft.com/office/officeart/2005/8/layout/lProcess3"/>
    <dgm:cxn modelId="{663CCF78-7CE7-4A43-BCD5-D943480F023A}" srcId="{7F62E8E1-89A2-450C-AB25-0DE2F9CA7DCF}" destId="{A2EDAE06-4080-4C24-A989-EE604A7AB950}" srcOrd="5" destOrd="0" parTransId="{E3EE5C24-F69E-4122-8B4E-F1E1D88FEAB2}" sibTransId="{58CCEDD6-9F1A-44CD-AA2C-A7AD7CC90F63}"/>
    <dgm:cxn modelId="{F9746E8F-E3B7-49B8-86B6-9B02FBBD1AB4}" srcId="{7F62E8E1-89A2-450C-AB25-0DE2F9CA7DCF}" destId="{27E59C58-1F4A-40D1-99C9-3F1ADF6F6A7D}" srcOrd="0" destOrd="0" parTransId="{F602C384-DB28-40BB-A119-0DCF290A4C41}" sibTransId="{EBB69B62-235E-4473-8992-FD259165BF8F}"/>
    <dgm:cxn modelId="{A94C73AC-011C-43DC-AEDC-DF8A08849C37}" type="presOf" srcId="{EB42DA14-1DEA-45CE-BA29-D775DF0AB41D}" destId="{0F5577A9-22A7-43DB-9951-ABE8F1FC9D91}" srcOrd="0" destOrd="0" presId="urn:microsoft.com/office/officeart/2005/8/layout/lProcess3"/>
    <dgm:cxn modelId="{B40498B3-BE89-48E4-A86E-C7AC140BFFA5}" type="presOf" srcId="{55BF1F8C-AE21-4FEF-8E53-6534AF587025}" destId="{DD2298D5-86A8-418A-8E0F-F91A36A7E180}" srcOrd="0" destOrd="0" presId="urn:microsoft.com/office/officeart/2005/8/layout/lProcess3"/>
    <dgm:cxn modelId="{9C7E22C9-1B09-433B-AD61-1E31F7C5E6E2}" type="presOf" srcId="{B01B9452-570F-4130-8AAB-6616BA84CACA}" destId="{DFB8E95C-F820-44AA-B350-91FF259FFA39}" srcOrd="0" destOrd="0" presId="urn:microsoft.com/office/officeart/2005/8/layout/lProcess3"/>
    <dgm:cxn modelId="{210148D9-F9ED-4D88-9632-BB69059736AC}" srcId="{7F62E8E1-89A2-450C-AB25-0DE2F9CA7DCF}" destId="{97D6D352-D00E-49C4-B633-87952C8983B1}" srcOrd="1" destOrd="0" parTransId="{E553B871-C15D-42E0-9EAD-A0F662170269}" sibTransId="{3AF0F917-44E1-4EBA-BCFE-4D3270B0EA47}"/>
    <dgm:cxn modelId="{1B7A1CE6-8AE6-4D9D-BF8B-8646CE4FA6B2}" type="presOf" srcId="{7F62E8E1-89A2-450C-AB25-0DE2F9CA7DCF}" destId="{3FCAA1D1-61B0-4A50-8C7A-5CBCE9E12EBC}" srcOrd="0" destOrd="0" presId="urn:microsoft.com/office/officeart/2005/8/layout/lProcess3"/>
    <dgm:cxn modelId="{3BF6A6EF-AA4A-48CE-A5AC-196D9DFBD326}" srcId="{7F62E8E1-89A2-450C-AB25-0DE2F9CA7DCF}" destId="{B01B9452-570F-4130-8AAB-6616BA84CACA}" srcOrd="3" destOrd="0" parTransId="{44E6D98B-AEAC-48D1-88A9-F85E4EC16C28}" sibTransId="{C8474E7F-DF83-41B2-A755-4E24DCEE27D3}"/>
    <dgm:cxn modelId="{DB9AD3EF-5F80-4ACC-BDB6-A7C7B7AF91EC}" type="presOf" srcId="{27E59C58-1F4A-40D1-99C9-3F1ADF6F6A7D}" destId="{43CAE4D3-7733-469F-9544-15F481ABF058}" srcOrd="0" destOrd="0" presId="urn:microsoft.com/office/officeart/2005/8/layout/lProcess3"/>
    <dgm:cxn modelId="{BDB46C7E-67AE-4F53-A7E2-A12668DF7ABC}" type="presParOf" srcId="{3FCAA1D1-61B0-4A50-8C7A-5CBCE9E12EBC}" destId="{8CFE6319-1B20-42B1-8BF3-55170F36148E}" srcOrd="0" destOrd="0" presId="urn:microsoft.com/office/officeart/2005/8/layout/lProcess3"/>
    <dgm:cxn modelId="{EC4CA9D2-DB47-4519-8843-DB4CF9AF2B29}" type="presParOf" srcId="{8CFE6319-1B20-42B1-8BF3-55170F36148E}" destId="{43CAE4D3-7733-469F-9544-15F481ABF058}" srcOrd="0" destOrd="0" presId="urn:microsoft.com/office/officeart/2005/8/layout/lProcess3"/>
    <dgm:cxn modelId="{16BDA4C5-D566-459D-8AAF-7D07DE6E18A2}" type="presParOf" srcId="{3FCAA1D1-61B0-4A50-8C7A-5CBCE9E12EBC}" destId="{70A8DE22-BB2E-4CFA-8FD2-BA4964015CFC}" srcOrd="1" destOrd="0" presId="urn:microsoft.com/office/officeart/2005/8/layout/lProcess3"/>
    <dgm:cxn modelId="{6C0FBF57-C09F-45FA-8798-04BEC7AA6DC1}" type="presParOf" srcId="{3FCAA1D1-61B0-4A50-8C7A-5CBCE9E12EBC}" destId="{BD76B4B8-3279-4F58-A05C-A977C1C66387}" srcOrd="2" destOrd="0" presId="urn:microsoft.com/office/officeart/2005/8/layout/lProcess3"/>
    <dgm:cxn modelId="{26700A94-C4FD-49A3-BA87-A51E9592A4DF}" type="presParOf" srcId="{BD76B4B8-3279-4F58-A05C-A977C1C66387}" destId="{F5FAB803-186D-40D2-81EB-A5309AB609A3}" srcOrd="0" destOrd="0" presId="urn:microsoft.com/office/officeart/2005/8/layout/lProcess3"/>
    <dgm:cxn modelId="{CF5898F7-C77D-4396-98C4-36EB0ECF3C8A}" type="presParOf" srcId="{3FCAA1D1-61B0-4A50-8C7A-5CBCE9E12EBC}" destId="{031DE619-4FEA-4BE2-BAC4-20F6E4791A2B}" srcOrd="3" destOrd="0" presId="urn:microsoft.com/office/officeart/2005/8/layout/lProcess3"/>
    <dgm:cxn modelId="{1840C171-B6AF-41D0-BB7E-B278960E7F26}" type="presParOf" srcId="{3FCAA1D1-61B0-4A50-8C7A-5CBCE9E12EBC}" destId="{35B7CFA4-E043-4403-BE01-790DE741F9C3}" srcOrd="4" destOrd="0" presId="urn:microsoft.com/office/officeart/2005/8/layout/lProcess3"/>
    <dgm:cxn modelId="{06C75156-943A-4A45-8A84-7D5967836E59}" type="presParOf" srcId="{35B7CFA4-E043-4403-BE01-790DE741F9C3}" destId="{DD2298D5-86A8-418A-8E0F-F91A36A7E180}" srcOrd="0" destOrd="0" presId="urn:microsoft.com/office/officeart/2005/8/layout/lProcess3"/>
    <dgm:cxn modelId="{DBB73C30-27CC-4252-ABE2-5C72B662777F}" type="presParOf" srcId="{3FCAA1D1-61B0-4A50-8C7A-5CBCE9E12EBC}" destId="{4B70F532-BFA7-4151-BAED-9D70551A1FDA}" srcOrd="5" destOrd="0" presId="urn:microsoft.com/office/officeart/2005/8/layout/lProcess3"/>
    <dgm:cxn modelId="{12323944-42AC-424F-8D05-3648EB452D87}" type="presParOf" srcId="{3FCAA1D1-61B0-4A50-8C7A-5CBCE9E12EBC}" destId="{0521824F-6EE3-4A60-8454-565C23BF4352}" srcOrd="6" destOrd="0" presId="urn:microsoft.com/office/officeart/2005/8/layout/lProcess3"/>
    <dgm:cxn modelId="{81A000E4-4EE8-4D53-BBC9-44932950C0BD}" type="presParOf" srcId="{0521824F-6EE3-4A60-8454-565C23BF4352}" destId="{DFB8E95C-F820-44AA-B350-91FF259FFA39}" srcOrd="0" destOrd="0" presId="urn:microsoft.com/office/officeart/2005/8/layout/lProcess3"/>
    <dgm:cxn modelId="{19E0C45B-63E7-45D2-A1F0-A133AB186FA9}" type="presParOf" srcId="{3FCAA1D1-61B0-4A50-8C7A-5CBCE9E12EBC}" destId="{3FC1C28E-47D0-4883-A88D-16F02BCF52EF}" srcOrd="7" destOrd="0" presId="urn:microsoft.com/office/officeart/2005/8/layout/lProcess3"/>
    <dgm:cxn modelId="{78B3854A-7095-4E96-B504-C3ED84645EC1}" type="presParOf" srcId="{3FCAA1D1-61B0-4A50-8C7A-5CBCE9E12EBC}" destId="{BCB7CFA4-C27D-42C4-AB61-C756B5FA0E49}" srcOrd="8" destOrd="0" presId="urn:microsoft.com/office/officeart/2005/8/layout/lProcess3"/>
    <dgm:cxn modelId="{6F4F2162-2E69-46D8-AC6E-3FE319614759}" type="presParOf" srcId="{BCB7CFA4-C27D-42C4-AB61-C756B5FA0E49}" destId="{0F5577A9-22A7-43DB-9951-ABE8F1FC9D91}" srcOrd="0" destOrd="0" presId="urn:microsoft.com/office/officeart/2005/8/layout/lProcess3"/>
    <dgm:cxn modelId="{850F710F-E124-43F6-9FC3-7AA5AC73E6A1}" type="presParOf" srcId="{3FCAA1D1-61B0-4A50-8C7A-5CBCE9E12EBC}" destId="{A68798DF-83CE-4CDA-9ECD-CF304649AB07}" srcOrd="9" destOrd="0" presId="urn:microsoft.com/office/officeart/2005/8/layout/lProcess3"/>
    <dgm:cxn modelId="{48CE6E8F-33BF-43FD-8CAC-B978C0172EA0}" type="presParOf" srcId="{3FCAA1D1-61B0-4A50-8C7A-5CBCE9E12EBC}" destId="{55EBE647-D7D7-4A61-B98C-320150E1DD45}" srcOrd="10" destOrd="0" presId="urn:microsoft.com/office/officeart/2005/8/layout/lProcess3"/>
    <dgm:cxn modelId="{F8ACC8E0-727D-4399-8FF9-537ECCC40E45}" type="presParOf" srcId="{55EBE647-D7D7-4A61-B98C-320150E1DD45}" destId="{E53A3D8A-8597-41DB-8630-B72C7B86CAE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AE4D3-7733-469F-9544-15F481ABF058}">
      <dsp:nvSpPr>
        <dsp:cNvPr id="0" name=""/>
        <dsp:cNvSpPr/>
      </dsp:nvSpPr>
      <dsp:spPr>
        <a:xfrm>
          <a:off x="2098222" y="453560"/>
          <a:ext cx="4191786" cy="868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4"/>
              </a:solidFill>
            </a:rPr>
            <a:t>Name</a:t>
          </a:r>
          <a:r>
            <a:rPr lang="en-US" sz="2500" kern="1200" dirty="0">
              <a:solidFill>
                <a:schemeClr val="accent4"/>
              </a:solidFill>
            </a:rPr>
            <a:t>: </a:t>
          </a:r>
          <a:r>
            <a:rPr lang="en-US" sz="2800" b="1" kern="1200" dirty="0">
              <a:solidFill>
                <a:schemeClr val="accent4"/>
              </a:solidFill>
            </a:rPr>
            <a:t>Ashok Kumar</a:t>
          </a:r>
          <a:endParaRPr lang="en-IN" sz="2800" b="1" kern="1200" dirty="0">
            <a:solidFill>
              <a:schemeClr val="accent4"/>
            </a:solidFill>
          </a:endParaRPr>
        </a:p>
      </dsp:txBody>
      <dsp:txXfrm>
        <a:off x="2532339" y="453560"/>
        <a:ext cx="3323553" cy="868233"/>
      </dsp:txXfrm>
    </dsp:sp>
    <dsp:sp modelId="{F5FAB803-186D-40D2-81EB-A5309AB609A3}">
      <dsp:nvSpPr>
        <dsp:cNvPr id="0" name=""/>
        <dsp:cNvSpPr/>
      </dsp:nvSpPr>
      <dsp:spPr>
        <a:xfrm>
          <a:off x="0" y="1556468"/>
          <a:ext cx="3969366" cy="868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Batch: </a:t>
          </a:r>
          <a:r>
            <a:rPr lang="en-IN" sz="2200" b="0" i="0" kern="1200" baseline="0" dirty="0"/>
            <a:t>DXC-262-Analytics-B12-Azure</a:t>
          </a:r>
          <a:endParaRPr lang="en-IN" sz="2200" kern="1200" dirty="0"/>
        </a:p>
      </dsp:txBody>
      <dsp:txXfrm>
        <a:off x="434117" y="1556468"/>
        <a:ext cx="3101133" cy="868233"/>
      </dsp:txXfrm>
    </dsp:sp>
    <dsp:sp modelId="{DD2298D5-86A8-418A-8E0F-F91A36A7E180}">
      <dsp:nvSpPr>
        <dsp:cNvPr id="0" name=""/>
        <dsp:cNvSpPr/>
      </dsp:nvSpPr>
      <dsp:spPr>
        <a:xfrm>
          <a:off x="4454954" y="1556433"/>
          <a:ext cx="4323801" cy="868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Roll No.: </a:t>
          </a:r>
          <a:r>
            <a:rPr lang="en-IN" sz="2200" b="0" i="0" kern="1200" baseline="0" dirty="0"/>
            <a:t>DXC262AB12033</a:t>
          </a:r>
          <a:endParaRPr lang="en-IN" sz="2200" kern="1200" dirty="0"/>
        </a:p>
      </dsp:txBody>
      <dsp:txXfrm>
        <a:off x="4889071" y="1556433"/>
        <a:ext cx="3455568" cy="868233"/>
      </dsp:txXfrm>
    </dsp:sp>
    <dsp:sp modelId="{DFB8E95C-F820-44AA-B350-91FF259FFA39}">
      <dsp:nvSpPr>
        <dsp:cNvPr id="0" name=""/>
        <dsp:cNvSpPr/>
      </dsp:nvSpPr>
      <dsp:spPr>
        <a:xfrm>
          <a:off x="1806018" y="2697049"/>
          <a:ext cx="5197330" cy="868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TRAINER NAME: MR. AJAY KUMAR</a:t>
          </a:r>
          <a:endParaRPr lang="en-IN" sz="2200" kern="1200" dirty="0"/>
        </a:p>
      </dsp:txBody>
      <dsp:txXfrm>
        <a:off x="2240135" y="2697049"/>
        <a:ext cx="4329097" cy="868233"/>
      </dsp:txXfrm>
    </dsp:sp>
    <dsp:sp modelId="{0F5577A9-22A7-43DB-9951-ABE8F1FC9D91}">
      <dsp:nvSpPr>
        <dsp:cNvPr id="0" name=""/>
        <dsp:cNvSpPr/>
      </dsp:nvSpPr>
      <dsp:spPr>
        <a:xfrm>
          <a:off x="0" y="3988502"/>
          <a:ext cx="4465865" cy="868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Project 1: </a:t>
          </a:r>
          <a:r>
            <a:rPr lang="en-US" sz="2600" b="1" i="0" kern="1200" baseline="0" dirty="0"/>
            <a:t>Smart vehicles</a:t>
          </a:r>
          <a:endParaRPr lang="en-IN" sz="2600" b="1" kern="1200" dirty="0"/>
        </a:p>
      </dsp:txBody>
      <dsp:txXfrm>
        <a:off x="434117" y="3988502"/>
        <a:ext cx="3597632" cy="868233"/>
      </dsp:txXfrm>
    </dsp:sp>
    <dsp:sp modelId="{E53A3D8A-8597-41DB-8630-B72C7B86CAE9}">
      <dsp:nvSpPr>
        <dsp:cNvPr id="0" name=""/>
        <dsp:cNvSpPr/>
      </dsp:nvSpPr>
      <dsp:spPr>
        <a:xfrm>
          <a:off x="4711083" y="3950751"/>
          <a:ext cx="4164219" cy="868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 2: </a:t>
          </a:r>
          <a:r>
            <a:rPr lang="en-US" sz="2600" b="1" kern="1200" dirty="0"/>
            <a:t>AP Morgan Data Platform</a:t>
          </a:r>
          <a:r>
            <a:rPr lang="en-US" sz="2600" kern="1200" dirty="0"/>
            <a:t> </a:t>
          </a:r>
          <a:endParaRPr lang="en-IN" sz="2600" kern="1200" dirty="0"/>
        </a:p>
      </dsp:txBody>
      <dsp:txXfrm>
        <a:off x="5145200" y="3950751"/>
        <a:ext cx="3295986" cy="868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5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0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5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38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175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99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47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08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0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02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43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68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0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1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66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5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163C7A-E86A-4D86-A129-F5C9AEC29ED5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ortal.azure.com/#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4D37-7C87-4D95-95E3-9257C1A1E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92043"/>
            <a:ext cx="9144000" cy="166811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B5608-8B82-A812-190C-2B27C9815C26}"/>
              </a:ext>
            </a:extLst>
          </p:cNvPr>
          <p:cNvSpPr txBox="1"/>
          <p:nvPr/>
        </p:nvSpPr>
        <p:spPr>
          <a:xfrm>
            <a:off x="3007152" y="2003196"/>
            <a:ext cx="618398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dirty="0"/>
              <a:t>     </a:t>
            </a:r>
          </a:p>
          <a:p>
            <a:pPr algn="just"/>
            <a:r>
              <a:rPr lang="en-US" sz="3200" b="1" dirty="0">
                <a:solidFill>
                  <a:srgbClr val="0070C0"/>
                </a:solidFill>
              </a:rPr>
              <a:t>   DXC – REALTIME PROJECT</a:t>
            </a:r>
          </a:p>
          <a:p>
            <a:pPr algn="just"/>
            <a:r>
              <a:rPr lang="en-US" sz="3200" dirty="0">
                <a:solidFill>
                  <a:srgbClr val="0070C0"/>
                </a:solidFill>
              </a:rPr>
              <a:t>                      </a:t>
            </a:r>
            <a:r>
              <a:rPr lang="en-US" sz="2000" dirty="0">
                <a:solidFill>
                  <a:srgbClr val="0070C0"/>
                </a:solidFill>
              </a:rPr>
              <a:t>AZ-900, DP-203</a:t>
            </a:r>
          </a:p>
          <a:p>
            <a:pPr algn="just"/>
            <a:r>
              <a:rPr lang="en-US" sz="3200" dirty="0">
                <a:solidFill>
                  <a:srgbClr val="0070C0"/>
                </a:solidFill>
              </a:rPr>
              <a:t>                  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75DB1-17ED-0636-289D-BA71CD476B27}"/>
              </a:ext>
            </a:extLst>
          </p:cNvPr>
          <p:cNvSpPr txBox="1"/>
          <p:nvPr/>
        </p:nvSpPr>
        <p:spPr>
          <a:xfrm>
            <a:off x="3205113" y="4503903"/>
            <a:ext cx="7821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                                      June 10, 2022</a:t>
            </a:r>
          </a:p>
          <a:p>
            <a:r>
              <a:rPr lang="en-US" dirty="0">
                <a:solidFill>
                  <a:srgbClr val="00B050"/>
                </a:solidFill>
              </a:rPr>
              <a:t>                     DXC TECHNOLOGY PVT. LTD.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69111-F772-B78C-5F6B-0E52399719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40" y="1671765"/>
            <a:ext cx="1417320" cy="750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E63C51C4-8123-050E-3C1C-EA994963C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BAEB612-CB43-8BC2-A143-A3C67E4F8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41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7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0FB1-DBF4-BAB2-5B45-4A14A106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75034"/>
            <a:ext cx="9601196" cy="527901"/>
          </a:xfrm>
        </p:spPr>
        <p:txBody>
          <a:bodyPr>
            <a:normAutofit/>
          </a:bodyPr>
          <a:lstStyle/>
          <a:p>
            <a:r>
              <a:rPr lang="en-IN" sz="2600" b="1" dirty="0">
                <a:highlight>
                  <a:srgbClr val="FFFF00"/>
                </a:highlight>
              </a:rPr>
              <a:t>Creating container in 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91E6-11F6-FA0E-AA97-AD7AFE43F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73" y="981259"/>
            <a:ext cx="10658573" cy="51932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IN" dirty="0"/>
              <a:t>When the deployment is complete click on Go to resource.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dirty="0"/>
              <a:t> Now we will create container to store source data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dirty="0"/>
              <a:t> Click on Containers then +Container to create container.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964F9-58AC-571A-E954-BE8F4630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6" y="2460396"/>
            <a:ext cx="3817856" cy="3714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0D33D-AD0D-B0A7-0A2D-BC4A656F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403" y="2460396"/>
            <a:ext cx="2727644" cy="3714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5B514-E202-FE86-29C2-94FF561B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47" y="2460395"/>
            <a:ext cx="3927680" cy="37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5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6DD7-69CA-5334-79C3-227F8739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03695"/>
            <a:ext cx="9601196" cy="1432874"/>
          </a:xfrm>
        </p:spPr>
        <p:txBody>
          <a:bodyPr>
            <a:normAutofit/>
          </a:bodyPr>
          <a:lstStyle/>
          <a:p>
            <a:r>
              <a:rPr lang="en-IN" sz="2600" b="1" dirty="0">
                <a:highlight>
                  <a:srgbClr val="FFFF00"/>
                </a:highlight>
              </a:rPr>
              <a:t>Creating 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2745-BA37-665F-2AD3-C3BF9BE6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5" y="914400"/>
            <a:ext cx="10595728" cy="53355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en-IN" sz="2000" dirty="0"/>
              <a:t>Create SQL database to store data at destination.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sz="2000" dirty="0"/>
              <a:t> To create SQL database search SQL database on </a:t>
            </a:r>
            <a:r>
              <a:rPr lang="en-IN" sz="2000" dirty="0">
                <a:hlinkClick r:id="rId2"/>
              </a:rPr>
              <a:t>https://portal.azure.com/#home</a:t>
            </a:r>
            <a:r>
              <a:rPr lang="en-IN" sz="2000" dirty="0"/>
              <a:t> and click on create and fill required details for SQL database the click on </a:t>
            </a:r>
            <a:r>
              <a:rPr lang="en-IN" sz="2000" dirty="0" err="1"/>
              <a:t>review+create</a:t>
            </a:r>
            <a:r>
              <a:rPr lang="en-IN" sz="2000" dirty="0"/>
              <a:t> and wait for deployment is complete.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1BC8B-226C-B6CA-94A6-0E9D74E0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6" y="2489899"/>
            <a:ext cx="2243580" cy="3637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CF133-22EC-F758-CEFD-CFD7B15EB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66" y="2489899"/>
            <a:ext cx="4254629" cy="3637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6C901-4D82-7CF5-DF1D-036C1DB0F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286" y="2489899"/>
            <a:ext cx="4072380" cy="36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4D591-E6F9-4847-0D78-D9AEE5D44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67" y="690562"/>
            <a:ext cx="5209880" cy="54768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30368-24A6-289E-EB0C-3D4F70749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75"/>
          <a:stretch/>
        </p:blipFill>
        <p:spPr>
          <a:xfrm>
            <a:off x="5995447" y="690562"/>
            <a:ext cx="541098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7828-7B30-CD7B-897C-1D1781C4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1024"/>
            <a:ext cx="9601196" cy="341108"/>
          </a:xfrm>
        </p:spPr>
        <p:txBody>
          <a:bodyPr>
            <a:normAutofit fontScale="90000"/>
          </a:bodyPr>
          <a:lstStyle/>
          <a:p>
            <a:r>
              <a:rPr lang="en-IN" sz="2300" b="1" dirty="0">
                <a:highlight>
                  <a:srgbClr val="FFFF00"/>
                </a:highlight>
              </a:rPr>
              <a:t>Create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10D8-A21C-5308-ECC6-53B4D981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82132"/>
            <a:ext cx="9601196" cy="489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>
                <a:sym typeface="Wingdings" panose="05000000000000000000" pitchFamily="2" charset="2"/>
              </a:rPr>
              <a:t> </a:t>
            </a:r>
            <a:r>
              <a:rPr lang="en-IN" sz="2100" dirty="0"/>
              <a:t>Go to Azure Data Factory lab to create pipeline to send data from blob storage to SQL database.</a:t>
            </a:r>
          </a:p>
          <a:p>
            <a:pPr marL="0" indent="0">
              <a:buNone/>
            </a:pPr>
            <a:r>
              <a:rPr lang="en-IN" sz="2100" dirty="0">
                <a:sym typeface="Wingdings" panose="05000000000000000000" pitchFamily="2" charset="2"/>
              </a:rPr>
              <a:t> Open Azure Data Factory </a:t>
            </a:r>
            <a:r>
              <a:rPr lang="en-IN" sz="2100" dirty="0" err="1">
                <a:sym typeface="Wingdings" panose="05000000000000000000" pitchFamily="2" charset="2"/>
              </a:rPr>
              <a:t>Studeio</a:t>
            </a:r>
            <a:r>
              <a:rPr lang="en-IN" sz="2100" dirty="0">
                <a:sym typeface="Wingdings" panose="05000000000000000000" pitchFamily="2" charset="2"/>
              </a:rPr>
              <a:t> then Click on Ingest and enter the details in new linked services </a:t>
            </a:r>
            <a:endParaRPr lang="en-IN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171FC-D9EF-D8A3-FADD-B5FE2FDE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25" y="2447395"/>
            <a:ext cx="2460396" cy="3769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C4459-6B11-43EC-C3EE-838C3BA6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22" y="2447395"/>
            <a:ext cx="8166751" cy="37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91F5FD-0CCB-1F68-8835-42E3AA7D9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278" y="669302"/>
            <a:ext cx="5215474" cy="5519397"/>
          </a:xfrm>
        </p:spPr>
        <p:txBody>
          <a:bodyPr/>
          <a:lstStyle/>
          <a:p>
            <a:r>
              <a:rPr lang="en-IN" dirty="0"/>
              <a:t>Select the source type as blob storage and connection name and root folder then click on next.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BDC30-BD63-952F-F907-1FD2ED74D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669302"/>
            <a:ext cx="4803648" cy="5201146"/>
          </a:xfrm>
        </p:spPr>
        <p:txBody>
          <a:bodyPr/>
          <a:lstStyle/>
          <a:p>
            <a:r>
              <a:rPr lang="en-IN" dirty="0"/>
              <a:t>Choose output format of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F16F0A-F46C-A299-C6C5-C366DC68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66" y="1809946"/>
            <a:ext cx="5064645" cy="4378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5ECA4C-257F-A771-0033-040C29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50" y="1142370"/>
            <a:ext cx="5215472" cy="50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1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2FE380-D8D0-BBA6-464E-6194489D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379" y="763756"/>
            <a:ext cx="5141361" cy="467551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62E071-DF27-1FC3-E20D-03244753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40" y="763756"/>
            <a:ext cx="5417881" cy="46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FA28-277D-5B8E-9E7E-8F570D80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0450"/>
            <a:ext cx="9601196" cy="331682"/>
          </a:xfrm>
        </p:spPr>
        <p:txBody>
          <a:bodyPr>
            <a:normAutofit fontScale="90000"/>
          </a:bodyPr>
          <a:lstStyle/>
          <a:p>
            <a:r>
              <a:rPr lang="en-IN" sz="2300" b="1" dirty="0">
                <a:highlight>
                  <a:srgbClr val="FFFF00"/>
                </a:highlight>
              </a:rPr>
              <a:t>Destination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F491D-5933-F0B8-C982-E2EF52DF9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59" y="982132"/>
            <a:ext cx="10067038" cy="4893736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Choose the target type and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B4715-2392-9C24-0991-625EC551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11984"/>
            <a:ext cx="5071621" cy="4482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73E9F-8481-3847-265C-57E784471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982132"/>
            <a:ext cx="5266441" cy="51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8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ECCD-3964-FB74-C5E7-3376D0D6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F9CC-995F-10FA-BAEB-9E88A8593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40" y="669925"/>
            <a:ext cx="5296860" cy="54691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5E450-B1B9-F49A-206D-D541FE6C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06" y="669925"/>
            <a:ext cx="5200454" cy="54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9208-91CC-1AEA-6430-E4E99C5F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876"/>
            <a:ext cx="9601196" cy="405353"/>
          </a:xfrm>
        </p:spPr>
        <p:txBody>
          <a:bodyPr>
            <a:normAutofit fontScale="90000"/>
          </a:bodyPr>
          <a:lstStyle/>
          <a:p>
            <a:r>
              <a:rPr lang="en-IN" sz="2300" b="1" dirty="0">
                <a:highlight>
                  <a:srgbClr val="FFFF00"/>
                </a:highlight>
              </a:rPr>
              <a:t>Triggering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40D46-D089-F55A-79B9-D3975BA8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065229"/>
            <a:ext cx="9601196" cy="4810639"/>
          </a:xfrm>
        </p:spPr>
        <p:txBody>
          <a:bodyPr/>
          <a:lstStyle/>
          <a:p>
            <a:r>
              <a:rPr lang="en-IN" dirty="0"/>
              <a:t>Trigger the pipeline manually and go to Monitor to see successful running of our pipeline and go to SQL database to check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5559F-519E-9B06-D8C2-0562F937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10" y="2422688"/>
            <a:ext cx="9548687" cy="37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7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01DE-C775-8D61-C7FA-9A6E1773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877"/>
            <a:ext cx="9601196" cy="395926"/>
          </a:xfrm>
        </p:spPr>
        <p:txBody>
          <a:bodyPr>
            <a:normAutofit fontScale="90000"/>
          </a:bodyPr>
          <a:lstStyle/>
          <a:p>
            <a:r>
              <a:rPr lang="en-US" sz="2300" b="1" dirty="0">
                <a:highlight>
                  <a:srgbClr val="FFFF00"/>
                </a:highlight>
              </a:rPr>
              <a:t>Results and conclusion</a:t>
            </a:r>
            <a:endParaRPr lang="en-IN" sz="2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6321-53A7-4B4F-2018-EB771484B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055803"/>
            <a:ext cx="9601196" cy="48200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US" sz="2400" dirty="0"/>
              <a:t>Results: created pipeline in azure data factory that will send blob data into SQL database.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400" dirty="0"/>
              <a:t>Conclusion: data is successfully sent to SQL Database.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FFA38B-0A65-A9F3-A36E-388706F0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34" y="2582943"/>
            <a:ext cx="10369485" cy="36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0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3B8FEA-7B09-ECA0-AF9E-3DF95A54C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939771"/>
              </p:ext>
            </p:extLst>
          </p:nvPr>
        </p:nvGraphicFramePr>
        <p:xfrm>
          <a:off x="1493364" y="867266"/>
          <a:ext cx="9601196" cy="5819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66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8FD2-9E0C-73CF-4616-944B5BD7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31596"/>
            <a:ext cx="9601196" cy="66930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– 2: 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 Morgan Data Platform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F226F-88D5-0772-86C4-B9B241D09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141" y="1300900"/>
            <a:ext cx="5426695" cy="2413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60B18-D15B-2594-D175-5C9302F7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34" y="1300899"/>
            <a:ext cx="5495826" cy="2413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CD31F-5230-06D8-4D4F-F1D61C65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23" y="3714161"/>
            <a:ext cx="8964890" cy="25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A919-DDDD-884B-D2EC-9A6798A9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solidFill>
                  <a:srgbClr val="7030A0"/>
                </a:solidFill>
              </a:rPr>
              <a:t>Steps to implement pr</a:t>
            </a:r>
            <a:r>
              <a:rPr lang="en-IN" sz="4000" b="1" dirty="0">
                <a:solidFill>
                  <a:srgbClr val="7030A0"/>
                </a:solidFill>
              </a:rPr>
              <a:t>oject-</a:t>
            </a:r>
            <a:r>
              <a:rPr lang="en-IN" sz="4400" b="1" dirty="0">
                <a:solidFill>
                  <a:srgbClr val="7030A0"/>
                </a:solidFill>
              </a:rPr>
              <a:t>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3A0F-F876-2F4E-5243-E051D123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a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Cluster in Azure Databricks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notebook in Databricks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Implement the Business Logic 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AP Morgan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Practical Lab: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Azure Databricks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Linked Service in ADF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73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DB14-5721-768B-AEC7-1EB9237A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09048"/>
            <a:ext cx="9601196" cy="593888"/>
          </a:xfrm>
        </p:spPr>
        <p:txBody>
          <a:bodyPr>
            <a:normAutofit/>
          </a:bodyPr>
          <a:lstStyle/>
          <a:p>
            <a:r>
              <a:rPr lang="en-IN" sz="2300" dirty="0">
                <a:highlight>
                  <a:srgbClr val="FFFF00"/>
                </a:highlight>
              </a:rPr>
              <a:t>Create azure </a:t>
            </a:r>
            <a:r>
              <a:rPr lang="en-IN" sz="2300" dirty="0" err="1">
                <a:highlight>
                  <a:srgbClr val="FFFF00"/>
                </a:highlight>
              </a:rPr>
              <a:t>databricks</a:t>
            </a:r>
            <a:endParaRPr lang="en-IN" sz="23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39BA-3466-0310-3488-364E24C6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5" y="961533"/>
            <a:ext cx="10624008" cy="52601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en-IN" sz="22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Go to </a:t>
            </a:r>
            <a:r>
              <a:rPr lang="en-IN" sz="22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  <a:hlinkClick r:id="rId2"/>
              </a:rPr>
              <a:t>https://portal.azure.com/#home</a:t>
            </a:r>
            <a:r>
              <a:rPr lang="en-IN" sz="22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 and search </a:t>
            </a:r>
            <a:r>
              <a:rPr lang="en-US" sz="22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Bricks.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sz="2200" dirty="0"/>
              <a:t>Click on create and fill the details to create data bricks.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22639-BDA3-1C13-1C56-A2FAAFC7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5" y="1904213"/>
            <a:ext cx="1611984" cy="3354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C833D-9654-5D36-CB3A-60BA44883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689" y="1923068"/>
            <a:ext cx="8958606" cy="42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B8337-5D18-490E-899B-3F56941F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32" y="669303"/>
            <a:ext cx="10595728" cy="5486400"/>
          </a:xfrm>
        </p:spPr>
        <p:txBody>
          <a:bodyPr/>
          <a:lstStyle/>
          <a:p>
            <a:pPr marL="0" indent="0">
              <a:buNone/>
            </a:pPr>
            <a:r>
              <a:rPr lang="en-IN" sz="18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  <a:sym typeface="Wingdings" panose="05000000000000000000" pitchFamily="2" charset="2"/>
              </a:rPr>
              <a:t></a:t>
            </a:r>
            <a:r>
              <a:rPr lang="en-IN" sz="18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 </a:t>
            </a:r>
            <a:r>
              <a:rPr lang="en-IN" sz="22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click on review+create and wait until deployment is complete</a:t>
            </a:r>
            <a:endParaRPr lang="en-IN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83C71-E1CA-4211-643B-3CA9A424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1084082"/>
            <a:ext cx="5036110" cy="5071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08D39-E1F7-B424-CD47-FA4AA44E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234" y="1084082"/>
            <a:ext cx="5471634" cy="50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7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9CD0-F02E-4A96-F495-156D05A49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46" y="688157"/>
            <a:ext cx="10397765" cy="5448692"/>
          </a:xfrm>
        </p:spPr>
        <p:txBody>
          <a:bodyPr/>
          <a:lstStyle/>
          <a:p>
            <a:pPr marL="0" indent="0">
              <a:buNone/>
            </a:pPr>
            <a:r>
              <a:rPr lang="en-IN" sz="18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IN" sz="22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n-ea"/>
                <a:cs typeface="+mn-cs"/>
              </a:rPr>
              <a:t>Click on Go to resources then launch workspace to go to data bricks account.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616F4-D4B2-F5A1-B6B5-EE95A73F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6" y="1150070"/>
            <a:ext cx="4628561" cy="4986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4CD6D-5C05-230C-762E-44D41A6F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08" y="1150070"/>
            <a:ext cx="5769204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20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80C-F34E-5ED0-D75A-43F8370D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0450"/>
            <a:ext cx="9601196" cy="331682"/>
          </a:xfrm>
        </p:spPr>
        <p:txBody>
          <a:bodyPr>
            <a:normAutofit fontScale="90000"/>
          </a:bodyPr>
          <a:lstStyle/>
          <a:p>
            <a:r>
              <a:rPr lang="en-US" sz="23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n-US" sz="2300" b="1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Cluster in Azure Databricks</a:t>
            </a:r>
            <a:endParaRPr lang="en-IN" sz="23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AAD7-BA33-386D-33F7-2CD12F6C5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131216"/>
            <a:ext cx="9601196" cy="4744652"/>
          </a:xfrm>
        </p:spPr>
        <p:txBody>
          <a:bodyPr/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create new cluster in azure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 to create in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workspace and click on cluster and fill the cluster name and other details about cluster and click on new cluster and cluster wi</a:t>
            </a:r>
            <a:r>
              <a:rPr lang="en-IN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 be created.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FD6B5-5E12-C29B-9D66-E41F0A53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39" y="2026763"/>
            <a:ext cx="5147035" cy="415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B4696F-284D-BE79-AEFC-18918251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3" y="2282090"/>
            <a:ext cx="5329285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7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56DA-DC94-E354-70FF-3AEA96E0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12742"/>
            <a:ext cx="9601196" cy="452487"/>
          </a:xfrm>
        </p:spPr>
        <p:txBody>
          <a:bodyPr>
            <a:normAutofit/>
          </a:bodyPr>
          <a:lstStyle/>
          <a:p>
            <a:r>
              <a:rPr lang="en-IN" sz="2300" b="1" dirty="0">
                <a:highlight>
                  <a:srgbClr val="FFFF00"/>
                </a:highlight>
              </a:rPr>
              <a:t>Create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73F6-26FE-14E7-78A8-D456DD6C3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03" y="1065229"/>
            <a:ext cx="10536384" cy="4810639"/>
          </a:xfrm>
        </p:spPr>
        <p:txBody>
          <a:bodyPr/>
          <a:lstStyle/>
          <a:p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create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notebook 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azure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 to create in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workspace and click on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fill the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 and click on create and 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notebook</a:t>
            </a:r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</a:t>
            </a:r>
            <a:r>
              <a:rPr lang="en-I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 be created.</a:t>
            </a:r>
            <a:endParaRPr lang="en-IN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C578B-0F91-D373-E31D-0A76F7A0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03" y="2441541"/>
            <a:ext cx="4663844" cy="3090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AB646-3F9B-F50B-8DBD-CA00E453F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81" y="2441540"/>
            <a:ext cx="5552661" cy="309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6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C764-B192-86AA-B3B0-FE83641A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71340"/>
            <a:ext cx="9601196" cy="725865"/>
          </a:xfrm>
        </p:spPr>
        <p:txBody>
          <a:bodyPr>
            <a:normAutofit/>
          </a:bodyPr>
          <a:lstStyle/>
          <a:p>
            <a:r>
              <a:rPr lang="en-IN" sz="2600" b="1" dirty="0">
                <a:highlight>
                  <a:srgbClr val="FFFF00"/>
                </a:highlight>
              </a:rPr>
              <a:t>Create Azure 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629B-2B93-A3ED-0C72-6BF5CD9FA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70961"/>
            <a:ext cx="9601196" cy="49049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IN" sz="24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Go to </a:t>
            </a:r>
            <a:r>
              <a:rPr lang="en-IN" sz="24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  <a:hlinkClick r:id="rId2"/>
              </a:rPr>
              <a:t>https://portal.azure.com/#home</a:t>
            </a:r>
            <a:r>
              <a:rPr lang="en-IN" sz="24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 and search </a:t>
            </a:r>
            <a:r>
              <a:rPr lang="en-US" sz="24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sz="2400" dirty="0"/>
              <a:t>Click on create and fill the details to create data factory.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sz="2400" dirty="0"/>
              <a:t>Then click on </a:t>
            </a:r>
            <a:r>
              <a:rPr lang="en-IN" sz="2400" dirty="0" err="1"/>
              <a:t>review+create</a:t>
            </a:r>
            <a:r>
              <a:rPr lang="en-IN" sz="2400" dirty="0"/>
              <a:t> and wait until deployment is complete.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1C30B-0738-2C58-2B2B-010FD21E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480604"/>
            <a:ext cx="4228706" cy="3406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2B019-7C4F-067A-8181-DA5DC4B9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107" y="2480604"/>
            <a:ext cx="5882326" cy="37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17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2D36C-058D-71A1-5C64-A7C76D737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234" y="707632"/>
            <a:ext cx="4929092" cy="52054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E9A91-591E-CB2B-CADE-7CD083F99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37"/>
          <a:stretch/>
        </p:blipFill>
        <p:spPr>
          <a:xfrm>
            <a:off x="5882326" y="707632"/>
            <a:ext cx="5476973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48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61881-DDDB-217F-F66A-5A1CEB8D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0450"/>
            <a:ext cx="9601196" cy="405352"/>
          </a:xfrm>
        </p:spPr>
        <p:txBody>
          <a:bodyPr>
            <a:normAutofit fontScale="90000"/>
          </a:bodyPr>
          <a:lstStyle/>
          <a:p>
            <a:r>
              <a:rPr lang="en-IN" sz="2300" b="1" dirty="0">
                <a:highlight>
                  <a:srgbClr val="FFFF00"/>
                </a:highlight>
              </a:rPr>
              <a:t>Create new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3E0E-86D4-C64E-A891-5C5961E9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055802"/>
            <a:ext cx="9601196" cy="4820066"/>
          </a:xfrm>
        </p:spPr>
        <p:txBody>
          <a:bodyPr/>
          <a:lstStyle/>
          <a:p>
            <a:r>
              <a:rPr lang="en-IN" dirty="0"/>
              <a:t>Create pipeline to connect data bricks notebook with data factory.</a:t>
            </a:r>
          </a:p>
          <a:p>
            <a:r>
              <a:rPr lang="en-IN" dirty="0"/>
              <a:t>Create new pipeline and drag &amp; drop notebook from Azure Databricks dropdown into the pipeline workspace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AAA37-DE56-F83E-26A0-6862FBEB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10" y="2458205"/>
            <a:ext cx="3391194" cy="2507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C995B-5EE7-2080-F54F-FC08AC0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04" y="2458205"/>
            <a:ext cx="7239784" cy="36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C006-5C3A-497A-B364-E55C6831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8756"/>
            <a:ext cx="9601196" cy="67698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– 1: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Smart Vehicles</a:t>
            </a:r>
            <a:endParaRPr lang="en-IN" sz="36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B1FF0-3965-E23E-AB18-B658E088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718" y="1498862"/>
            <a:ext cx="5385839" cy="23378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7CF90-BF29-48DA-21D5-C2C29D35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862"/>
            <a:ext cx="5133088" cy="4564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958FBA-F271-CCD2-6028-7D6FA9F95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8" y="3836711"/>
            <a:ext cx="5385839" cy="22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8811-3358-4B2B-0305-8C3487EC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88158"/>
            <a:ext cx="9601196" cy="471339"/>
          </a:xfrm>
        </p:spPr>
        <p:txBody>
          <a:bodyPr>
            <a:normAutofit/>
          </a:bodyPr>
          <a:lstStyle/>
          <a:p>
            <a:r>
              <a:rPr lang="en-IN" sz="2300" b="1" dirty="0">
                <a:highlight>
                  <a:srgbClr val="FFFF00"/>
                </a:highlight>
              </a:rPr>
              <a:t>Create new linked service for </a:t>
            </a:r>
            <a:r>
              <a:rPr lang="en-IN" sz="2300" b="1" dirty="0" err="1">
                <a:highlight>
                  <a:srgbClr val="FFFF00"/>
                </a:highlight>
              </a:rPr>
              <a:t>databricks</a:t>
            </a:r>
            <a:endParaRPr lang="en-IN" sz="2300" b="1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98CD1-BB8C-27D1-2F95-4447507EB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1159497"/>
            <a:ext cx="4395626" cy="50103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80CB1-B759-71BF-A0A9-8285E9BE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028" y="1159497"/>
            <a:ext cx="5602284" cy="5010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47B034-DADA-B21C-0F3E-F2BC12EE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87" y="1159497"/>
            <a:ext cx="4792341" cy="501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12EB9-7554-C777-15E2-DC1B4BD49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043" y="1159497"/>
            <a:ext cx="5700254" cy="50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8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BC42-05C1-4159-AEEC-00BEC48C5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69304"/>
            <a:ext cx="9601196" cy="424205"/>
          </a:xfrm>
        </p:spPr>
        <p:txBody>
          <a:bodyPr>
            <a:normAutofit fontScale="90000"/>
          </a:bodyPr>
          <a:lstStyle/>
          <a:p>
            <a:r>
              <a:rPr lang="en-US" sz="2300" b="1" dirty="0">
                <a:highlight>
                  <a:srgbClr val="FFFF00"/>
                </a:highlight>
              </a:rPr>
              <a:t>Access token for Authentication</a:t>
            </a:r>
            <a:endParaRPr lang="en-IN" sz="23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2A6A6-6F84-DF5C-DDC5-13C3C0B5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008669"/>
            <a:ext cx="9601196" cy="4867200"/>
          </a:xfrm>
        </p:spPr>
        <p:txBody>
          <a:bodyPr>
            <a:normAutofit/>
          </a:bodyPr>
          <a:lstStyle/>
          <a:p>
            <a:r>
              <a:rPr lang="en-US" sz="2200" dirty="0"/>
              <a:t>We need access token for Authentication type in new linked services.</a:t>
            </a:r>
          </a:p>
          <a:p>
            <a:r>
              <a:rPr lang="en-US" sz="2200" dirty="0"/>
              <a:t>Go to </a:t>
            </a:r>
            <a:r>
              <a:rPr lang="en-US" sz="2200" dirty="0" err="1"/>
              <a:t>databricks</a:t>
            </a:r>
            <a:r>
              <a:rPr lang="en-US" sz="2200" dirty="0"/>
              <a:t> workspace then Settings then user settings to </a:t>
            </a:r>
            <a:r>
              <a:rPr lang="en-US" sz="2200" dirty="0" err="1"/>
              <a:t>acces</a:t>
            </a:r>
            <a:r>
              <a:rPr lang="en-US" sz="2200" dirty="0"/>
              <a:t> token.</a:t>
            </a:r>
          </a:p>
          <a:p>
            <a:r>
              <a:rPr lang="en-US" sz="2200" dirty="0"/>
              <a:t>Click on generate token and copy the token and paste it in authentication type.</a:t>
            </a:r>
            <a:endParaRPr lang="en-IN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91E70-6884-1E69-9DA4-96270F58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73" y="2441541"/>
            <a:ext cx="4707832" cy="177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C4309-31BD-EE39-5D87-45BB5271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70" y="4212215"/>
            <a:ext cx="4707832" cy="2003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6C05B-ABD8-2BEB-A0C9-C23D6811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06" y="2476894"/>
            <a:ext cx="5323361" cy="1735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30446-108C-ED43-B270-5AFF6FFAE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05" y="4226242"/>
            <a:ext cx="5323363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6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3E3C-D458-B9B9-639F-88A386B2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1024"/>
            <a:ext cx="9601196" cy="490192"/>
          </a:xfrm>
        </p:spPr>
        <p:txBody>
          <a:bodyPr>
            <a:normAutofit/>
          </a:bodyPr>
          <a:lstStyle/>
          <a:p>
            <a:r>
              <a:rPr lang="en-US" sz="2300" b="1" dirty="0">
                <a:highlight>
                  <a:srgbClr val="FFFF00"/>
                </a:highlight>
              </a:rPr>
              <a:t>triggering</a:t>
            </a:r>
            <a:endParaRPr lang="en-IN" sz="23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CA701-7488-AFC7-D98B-4A0933E1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131216"/>
            <a:ext cx="9601196" cy="47446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Choose notebook in pipeline and publish pipeline to trigger.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E2067-E9FD-DBFF-0817-7B386213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7" y="1621408"/>
            <a:ext cx="4766036" cy="4449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90A7A-9583-1621-6060-47E60BF34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43" y="1621408"/>
            <a:ext cx="5439266" cy="44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7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2BF4-2129-FFC3-A8B6-7E7F05BBD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763571"/>
            <a:ext cx="9601196" cy="511229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US" sz="1800" kern="1200" dirty="0">
                <a:solidFill>
                  <a:srgbClr val="262626"/>
                </a:solidFill>
                <a:effectLst/>
                <a:latin typeface="Garamond" panose="02020404030301010803" pitchFamily="18" charset="0"/>
                <a:ea typeface="+mn-ea"/>
                <a:cs typeface="+mn-cs"/>
              </a:rPr>
              <a:t>After publication click on New/Edit and fill details for new trigger and publish trigger.</a:t>
            </a:r>
            <a:endParaRPr lang="en-IN" sz="1800" dirty="0"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007B6-5579-D515-2577-0D57C6E01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2" y="1283863"/>
            <a:ext cx="2271746" cy="2461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FF52A-E1AF-D26B-3ADE-CB684226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248" y="1306151"/>
            <a:ext cx="4357243" cy="4813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0099F1-2768-BC4F-56A6-C2D9946F5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91" y="1280903"/>
            <a:ext cx="3712101" cy="48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6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39C6-D29F-D23E-1F4A-7C28F067A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0450"/>
            <a:ext cx="9601196" cy="452486"/>
          </a:xfrm>
        </p:spPr>
        <p:txBody>
          <a:bodyPr>
            <a:normAutofit/>
          </a:bodyPr>
          <a:lstStyle/>
          <a:p>
            <a:r>
              <a:rPr lang="en-US" sz="2300" b="1" dirty="0">
                <a:highlight>
                  <a:srgbClr val="FFFF00"/>
                </a:highlight>
              </a:rPr>
              <a:t>Execution of trigger</a:t>
            </a:r>
            <a:endParaRPr lang="en-IN" sz="23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8AAB-11D2-88ED-FB5E-0D6B64A1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61534"/>
            <a:ext cx="9601196" cy="4914334"/>
          </a:xfrm>
        </p:spPr>
        <p:txBody>
          <a:bodyPr/>
          <a:lstStyle/>
          <a:p>
            <a:r>
              <a:rPr lang="en-US" dirty="0"/>
              <a:t>Click on monitor to check execution of triggering.</a:t>
            </a:r>
          </a:p>
          <a:p>
            <a:r>
              <a:rPr lang="en-US" dirty="0"/>
              <a:t>We can see that linked notebook of data bricks from data factory is successfully triggered. We can see trigger runs also.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5C04F-8C89-C0B5-BEBC-BFE677DD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04" y="2432115"/>
            <a:ext cx="10605155" cy="37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24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606E-D1E7-4FF6-F667-39A9AD63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1024"/>
            <a:ext cx="9601196" cy="461912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Results and conclusion</a:t>
            </a:r>
            <a:endParaRPr lang="en-IN" sz="2800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57CD-9AAB-F52C-4DC2-1947E547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102936"/>
            <a:ext cx="9601196" cy="47729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Result : linked and triggered azure Data Bricks Notebook using Azure Data </a:t>
            </a:r>
            <a:r>
              <a:rPr lang="en-US" dirty="0" err="1">
                <a:sym typeface="Wingdings" panose="05000000000000000000" pitchFamily="2" charset="2"/>
              </a:rPr>
              <a:t>Facotry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Conclusion: Azure Data Factory linked with Azure Data Bricks.</a:t>
            </a:r>
            <a:endParaRPr lang="en-IN" dirty="0"/>
          </a:p>
        </p:txBody>
      </p:sp>
      <p:pic>
        <p:nvPicPr>
          <p:cNvPr id="1026" name="Picture 2" descr="Different Ways to Say Thank-You — Emily Post">
            <a:extLst>
              <a:ext uri="{FF2B5EF4-FFF2-40B4-BE49-F238E27FC236}">
                <a16:creationId xmlns:a16="http://schemas.microsoft.com/office/drawing/2014/main" id="{D015CCAB-3E72-1289-6B04-4E0D3AAC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63" y="3057083"/>
            <a:ext cx="4949072" cy="24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6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3AB31-5190-A78B-5A65-3EC069FD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546" y="886120"/>
            <a:ext cx="10360058" cy="4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3842-F0B6-7EC0-DE21-FBA83EC5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7030A0"/>
                </a:solidFill>
              </a:rPr>
              <a:t>Steps to implement project-1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083A-A29E-CE63-1F4E-F9509C55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Account For Data pipelines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Lab: Create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ADF Pipeline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End to end pipeline with triggers enabled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Practical Lab: Create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blob trigger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logic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Practical Lab: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Azure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Server and Database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Practical Lab: Add another pipelines for moving data from Staging to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DB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9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C764-B192-86AA-B3B0-FE83641A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471340"/>
            <a:ext cx="9601196" cy="725865"/>
          </a:xfrm>
        </p:spPr>
        <p:txBody>
          <a:bodyPr>
            <a:normAutofit/>
          </a:bodyPr>
          <a:lstStyle/>
          <a:p>
            <a:r>
              <a:rPr lang="en-IN" sz="2600" b="1" dirty="0">
                <a:highlight>
                  <a:srgbClr val="FFFF00"/>
                </a:highlight>
              </a:rPr>
              <a:t>Create Azure Data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629B-2B93-A3ED-0C72-6BF5CD9FA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70961"/>
            <a:ext cx="9601196" cy="49049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en-IN" sz="24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Go to </a:t>
            </a:r>
            <a:r>
              <a:rPr lang="en-IN" sz="24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  <a:hlinkClick r:id="rId2"/>
              </a:rPr>
              <a:t>https://portal.azure.com/#home</a:t>
            </a:r>
            <a:r>
              <a:rPr lang="en-IN" sz="2400" kern="1200" dirty="0">
                <a:ln>
                  <a:noFill/>
                </a:ln>
                <a:solidFill>
                  <a:srgbClr val="262626"/>
                </a:solidFill>
                <a:effectLst/>
                <a:latin typeface="Garamond" panose="02020404030301010803" pitchFamily="18" charset="0"/>
                <a:ea typeface="+mj-ea"/>
                <a:cs typeface="+mj-cs"/>
              </a:rPr>
              <a:t> and search </a:t>
            </a:r>
            <a:r>
              <a:rPr lang="en-US" sz="2400" b="1" kern="1200" dirty="0">
                <a:ln>
                  <a:noFill/>
                </a:ln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Factory.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sz="2400" dirty="0"/>
              <a:t>Click on create and fill the details to create data factory.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IN" sz="2400" dirty="0"/>
              <a:t>Then click on </a:t>
            </a:r>
            <a:r>
              <a:rPr lang="en-IN" sz="2400" dirty="0" err="1"/>
              <a:t>review+create</a:t>
            </a:r>
            <a:r>
              <a:rPr lang="en-IN" sz="2400" dirty="0"/>
              <a:t> and wait until deployment is complete.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1C30B-0738-2C58-2B2B-010FD21E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480604"/>
            <a:ext cx="4228706" cy="3406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2B019-7C4F-067A-8181-DA5DC4B96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107" y="2480604"/>
            <a:ext cx="5882326" cy="37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8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2D36C-058D-71A1-5C64-A7C76D737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234" y="707632"/>
            <a:ext cx="4929092" cy="52054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E9A91-591E-CB2B-CADE-7CD083F99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37"/>
          <a:stretch/>
        </p:blipFill>
        <p:spPr>
          <a:xfrm>
            <a:off x="5882326" y="707632"/>
            <a:ext cx="5476973" cy="52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B816-53A9-5221-2FCA-83443AA5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93890"/>
            <a:ext cx="9601196" cy="527900"/>
          </a:xfrm>
        </p:spPr>
        <p:txBody>
          <a:bodyPr>
            <a:normAutofit/>
          </a:bodyPr>
          <a:lstStyle/>
          <a:p>
            <a:r>
              <a:rPr lang="en-IN" sz="2600" b="1" dirty="0">
                <a:highlight>
                  <a:srgbClr val="FFFF00"/>
                </a:highlight>
              </a:rPr>
              <a:t>Create Storage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6D87-EA20-FD19-B4D4-01408AB4A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886120"/>
            <a:ext cx="9601196" cy="4989748"/>
          </a:xfrm>
        </p:spPr>
        <p:txBody>
          <a:bodyPr/>
          <a:lstStyle/>
          <a:p>
            <a:pPr marL="0" indent="0">
              <a:buNone/>
            </a:pPr>
            <a:r>
              <a:rPr lang="en-IN" sz="2600" dirty="0">
                <a:sym typeface="Wingdings" panose="05000000000000000000" pitchFamily="2" charset="2"/>
              </a:rPr>
              <a:t> </a:t>
            </a:r>
            <a:r>
              <a:rPr lang="en-IN" dirty="0"/>
              <a:t>To create storage account search </a:t>
            </a:r>
            <a:r>
              <a:rPr lang="en-IN" b="1" dirty="0"/>
              <a:t>storage accounts </a:t>
            </a:r>
            <a:r>
              <a:rPr lang="en-IN" dirty="0"/>
              <a:t>on </a:t>
            </a:r>
            <a:r>
              <a:rPr lang="en-IN" dirty="0">
                <a:hlinkClick r:id="rId2"/>
              </a:rPr>
              <a:t>https://portal.azure.com/#home</a:t>
            </a:r>
            <a:r>
              <a:rPr lang="en-IN" dirty="0"/>
              <a:t> and click on create and fill required details for storage account the click on </a:t>
            </a:r>
            <a:r>
              <a:rPr lang="en-IN" dirty="0" err="1"/>
              <a:t>review+create</a:t>
            </a:r>
            <a:r>
              <a:rPr lang="en-IN" dirty="0"/>
              <a:t> and wait for deployment is complete.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98002-4F2A-7353-1E25-6DFE96DB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466023"/>
            <a:ext cx="3917623" cy="361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FBB4A-E9A3-36D9-A0D1-38AB16DF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023" y="2466023"/>
            <a:ext cx="6212264" cy="37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1E1D2-8BF6-64AB-11CF-3996E6188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685" y="698108"/>
            <a:ext cx="5253314" cy="54617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ECB08-5B78-9981-5D1A-EE0DBC25D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17"/>
          <a:stretch/>
        </p:blipFill>
        <p:spPr>
          <a:xfrm>
            <a:off x="6095999" y="698108"/>
            <a:ext cx="5253315" cy="54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52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34DF6AB8224396F5584DE8DFDF7C" ma:contentTypeVersion="10" ma:contentTypeDescription="Create a new document." ma:contentTypeScope="" ma:versionID="36f2ad60a4ffd4541fd6dc5a74f95cee">
  <xsd:schema xmlns:xsd="http://www.w3.org/2001/XMLSchema" xmlns:xs="http://www.w3.org/2001/XMLSchema" xmlns:p="http://schemas.microsoft.com/office/2006/metadata/properties" xmlns:ns2="312b514b-67b8-452d-a255-8787af705c64" xmlns:ns3="b9e8ecef-0899-439a-8a7a-f92179e7c8d6" targetNamespace="http://schemas.microsoft.com/office/2006/metadata/properties" ma:root="true" ma:fieldsID="678c8a0d9958bc869723ba9d90dcd6f1" ns2:_="" ns3:_="">
    <xsd:import namespace="312b514b-67b8-452d-a255-8787af705c64"/>
    <xsd:import namespace="b9e8ecef-0899-439a-8a7a-f92179e7c8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b514b-67b8-452d-a255-8787af705c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c8788f-f679-4de9-afe2-1653e9c0f3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8ecef-0899-439a-8a7a-f92179e7c8d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f2e63b3-d99d-437f-9247-20799f509710}" ma:internalName="TaxCatchAll" ma:showField="CatchAllData" ma:web="b9e8ecef-0899-439a-8a7a-f92179e7c8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F966AE-3E89-402C-AEF5-2EC165BBCD5F}">
  <ds:schemaRefs>
    <ds:schemaRef ds:uri="312b514b-67b8-452d-a255-8787af705c64"/>
    <ds:schemaRef ds:uri="b9e8ecef-0899-439a-8a7a-f92179e7c8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D9D46C-22D3-4127-81B3-10A5FC751B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475</TotalTime>
  <Words>849</Words>
  <Application>Microsoft Office PowerPoint</Application>
  <PresentationFormat>Widescreen</PresentationFormat>
  <Paragraphs>83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Garamond</vt:lpstr>
      <vt:lpstr>Times New Roman</vt:lpstr>
      <vt:lpstr>Wingdings</vt:lpstr>
      <vt:lpstr>Organic</vt:lpstr>
      <vt:lpstr>   </vt:lpstr>
      <vt:lpstr>PowerPoint Presentation</vt:lpstr>
      <vt:lpstr>Project – 1: Smart Vehicles</vt:lpstr>
      <vt:lpstr>PowerPoint Presentation</vt:lpstr>
      <vt:lpstr>Steps to implement project-1</vt:lpstr>
      <vt:lpstr>Create Azure Data Factory</vt:lpstr>
      <vt:lpstr>PowerPoint Presentation</vt:lpstr>
      <vt:lpstr>Create Storage Account</vt:lpstr>
      <vt:lpstr>PowerPoint Presentation</vt:lpstr>
      <vt:lpstr>Creating container in storage account</vt:lpstr>
      <vt:lpstr>Creating SQL database</vt:lpstr>
      <vt:lpstr>PowerPoint Presentation</vt:lpstr>
      <vt:lpstr>Create pipeline</vt:lpstr>
      <vt:lpstr>PowerPoint Presentation</vt:lpstr>
      <vt:lpstr>PowerPoint Presentation</vt:lpstr>
      <vt:lpstr>Destination Data Store</vt:lpstr>
      <vt:lpstr>PowerPoint Presentation</vt:lpstr>
      <vt:lpstr>Triggering Pipeline</vt:lpstr>
      <vt:lpstr>Results and conclusion</vt:lpstr>
      <vt:lpstr>Project – 2: AP Morgan Data Platform</vt:lpstr>
      <vt:lpstr>Steps to implement project-2</vt:lpstr>
      <vt:lpstr>Create azure databricks</vt:lpstr>
      <vt:lpstr>PowerPoint Presentation</vt:lpstr>
      <vt:lpstr>PowerPoint Presentation</vt:lpstr>
      <vt:lpstr>Create Cluster in Azure Databricks</vt:lpstr>
      <vt:lpstr>Create Notebook</vt:lpstr>
      <vt:lpstr>Create Azure Data Factory</vt:lpstr>
      <vt:lpstr>PowerPoint Presentation</vt:lpstr>
      <vt:lpstr>Create new pipeline</vt:lpstr>
      <vt:lpstr>Create new linked service for databricks</vt:lpstr>
      <vt:lpstr>Access token for Authentication</vt:lpstr>
      <vt:lpstr>triggering</vt:lpstr>
      <vt:lpstr>PowerPoint Presentation</vt:lpstr>
      <vt:lpstr>Execution of trigger</vt:lpstr>
      <vt:lpstr>Results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– Realtime Project</dc:title>
  <dc:creator>Shashi b</dc:creator>
  <cp:lastModifiedBy>ashok lora</cp:lastModifiedBy>
  <cp:revision>29</cp:revision>
  <dcterms:created xsi:type="dcterms:W3CDTF">2022-06-13T06:56:48Z</dcterms:created>
  <dcterms:modified xsi:type="dcterms:W3CDTF">2022-06-28T03:44:38Z</dcterms:modified>
</cp:coreProperties>
</file>